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1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6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73" r:id="rId13"/>
    <p:sldId id="270" r:id="rId14"/>
    <p:sldId id="271" r:id="rId15"/>
    <p:sldId id="272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EF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1FD1BB-D195-413C-A841-CC8EF79A0162}" v="70" dt="2025-03-10T09:06:20.4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1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9335dc15360dd7a/Desktop/Vrinda_store/Vrinda%20Store%20Data%20Analysis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9335dc15360dd7a/Desktop/Vrinda_store/Vrinda%20Store%20Data%20Analysis%20(1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9335dc15360dd7a/Desktop/Vrinda_store/Vrinda%20Store%20Data%20Analysis%20(1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9335dc15360dd7a/Desktop/Vrinda_store/Vrinda%20Store%20Data%20Analysis%20(1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9335dc15360dd7a/Desktop/Vrinda_store/Vrinda%20Store%20Data%20Analysis%20(1)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 (1).xlsx]Orders vs Sales!PivotTable1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Orders vs Sales</a:t>
            </a:r>
          </a:p>
        </c:rich>
      </c:tx>
      <c:layout>
        <c:manualLayout>
          <c:xMode val="edge"/>
          <c:yMode val="edge"/>
          <c:x val="5.658333333333334E-2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38100" h="127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38100" h="127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tint val="98000"/>
                  <a:lumMod val="100000"/>
                </a:schemeClr>
              </a:gs>
              <a:gs pos="100000">
                <a:schemeClr val="accent1">
                  <a:shade val="88000"/>
                  <a:lumMod val="88000"/>
                </a:schemeClr>
              </a:gs>
            </a:gsLst>
            <a:lin ang="5400000" scaled="1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38100" h="127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622420627969461"/>
          <c:y val="0.17782956645365242"/>
          <c:w val="0.7444736867130739"/>
          <c:h val="0.697299504228638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'Orders vs Sales'!$B$3</c:f>
              <c:strCache>
                <c:ptCount val="1"/>
                <c:pt idx="0">
                  <c:v>Sum of Amount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lumMod val="102000"/>
                  </a:schemeClr>
                </a:gs>
                <a:gs pos="100000">
                  <a:schemeClr val="accent1">
                    <a:shade val="88000"/>
                    <a:lumMod val="94000"/>
                  </a:schemeClr>
                </a:gs>
              </a:gsLst>
              <a:path path="circle">
                <a:fillToRect l="50000" t="100000" r="100000" b="50000"/>
              </a:path>
            </a:gradFill>
            <a:ln>
              <a:noFill/>
            </a:ln>
            <a:effectLst>
              <a:outerShdw blurRad="38100" dist="25400" dir="5400000" rotWithShape="0">
                <a:srgbClr val="000000">
                  <a:alpha val="64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25400" h="12700"/>
            </a:sp3d>
          </c:spPr>
          <c:invertIfNegative val="0"/>
          <c:cat>
            <c:strRef>
              <c:f>'Orders vs Sales'!$A$4:$A$15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'Orders vs Sales'!$B$4:$B$15</c:f>
              <c:numCache>
                <c:formatCode>General</c:formatCode>
                <c:ptCount val="12"/>
                <c:pt idx="0">
                  <c:v>1820601</c:v>
                </c:pt>
                <c:pt idx="1">
                  <c:v>1875932</c:v>
                </c:pt>
                <c:pt idx="2">
                  <c:v>1928066</c:v>
                </c:pt>
                <c:pt idx="3">
                  <c:v>1829263</c:v>
                </c:pt>
                <c:pt idx="4">
                  <c:v>1797822</c:v>
                </c:pt>
                <c:pt idx="5">
                  <c:v>1750966</c:v>
                </c:pt>
                <c:pt idx="6">
                  <c:v>1772300</c:v>
                </c:pt>
                <c:pt idx="7">
                  <c:v>1808505</c:v>
                </c:pt>
                <c:pt idx="8">
                  <c:v>1688871</c:v>
                </c:pt>
                <c:pt idx="9">
                  <c:v>1666662</c:v>
                </c:pt>
                <c:pt idx="10">
                  <c:v>1615356</c:v>
                </c:pt>
                <c:pt idx="11">
                  <c:v>1622033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A0-4473-A44F-FC33DBF23C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05339296"/>
        <c:axId val="1005323936"/>
      </c:barChart>
      <c:lineChart>
        <c:grouping val="standard"/>
        <c:varyColors val="0"/>
        <c:ser>
          <c:idx val="1"/>
          <c:order val="1"/>
          <c:tx>
            <c:strRef>
              <c:f>'Orders vs Sales'!$C$3</c:f>
              <c:strCache>
                <c:ptCount val="1"/>
                <c:pt idx="0">
                  <c:v>Count of Order ID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38100" dist="25400" dir="5400000" rotWithShape="0">
                <a:srgbClr val="000000">
                  <a:alpha val="64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tint val="96000"/>
                      <a:lumMod val="102000"/>
                    </a:schemeClr>
                  </a:gs>
                  <a:gs pos="100000">
                    <a:schemeClr val="accent2">
                      <a:shade val="88000"/>
                      <a:lumMod val="94000"/>
                    </a:schemeClr>
                  </a:gs>
                </a:gsLst>
                <a:path path="circle">
                  <a:fillToRect l="50000" t="100000" r="100000" b="50000"/>
                </a:path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38100" dist="25400" dir="5400000" rotWithShape="0">
                  <a:srgbClr val="000000">
                    <a:alpha val="64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25400" h="12700"/>
              </a:sp3d>
            </c:spPr>
          </c:marker>
          <c:cat>
            <c:strRef>
              <c:f>'Orders vs Sales'!$A$4:$A$15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'Orders vs Sales'!$C$4:$C$15</c:f>
              <c:numCache>
                <c:formatCode>General</c:formatCode>
                <c:ptCount val="12"/>
                <c:pt idx="0">
                  <c:v>2702</c:v>
                </c:pt>
                <c:pt idx="1">
                  <c:v>2750</c:v>
                </c:pt>
                <c:pt idx="2">
                  <c:v>2819</c:v>
                </c:pt>
                <c:pt idx="3">
                  <c:v>2685</c:v>
                </c:pt>
                <c:pt idx="4">
                  <c:v>2617</c:v>
                </c:pt>
                <c:pt idx="5">
                  <c:v>2597</c:v>
                </c:pt>
                <c:pt idx="6">
                  <c:v>2579</c:v>
                </c:pt>
                <c:pt idx="7">
                  <c:v>2617</c:v>
                </c:pt>
                <c:pt idx="8">
                  <c:v>2490</c:v>
                </c:pt>
                <c:pt idx="9">
                  <c:v>2424</c:v>
                </c:pt>
                <c:pt idx="10">
                  <c:v>2383</c:v>
                </c:pt>
                <c:pt idx="11">
                  <c:v>2384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5A0-4473-A44F-FC33DBF23C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5344096"/>
        <c:axId val="1005324416"/>
      </c:lineChart>
      <c:catAx>
        <c:axId val="1005339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5323936"/>
        <c:crosses val="autoZero"/>
        <c:auto val="1"/>
        <c:lblAlgn val="ctr"/>
        <c:lblOffset val="100"/>
        <c:noMultiLvlLbl val="0"/>
      </c:catAx>
      <c:valAx>
        <c:axId val="1005323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5339296"/>
        <c:crosses val="autoZero"/>
        <c:crossBetween val="between"/>
      </c:valAx>
      <c:valAx>
        <c:axId val="1005324416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5344096"/>
        <c:crosses val="max"/>
        <c:crossBetween val="between"/>
      </c:valAx>
      <c:catAx>
        <c:axId val="1005344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053244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5936416138238439"/>
          <c:y val="2.8733564600433342E-2"/>
          <c:w val="0.51908420822397205"/>
          <c:h val="9.143627879848349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 (1).xlsx]Orders vs Sales!PivotTable1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Orders vs Sales</a:t>
            </a:r>
          </a:p>
        </c:rich>
      </c:tx>
      <c:layout>
        <c:manualLayout>
          <c:xMode val="edge"/>
          <c:yMode val="edge"/>
          <c:x val="5.658333333333334E-2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38100" h="127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38100" h="127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tint val="98000"/>
                  <a:lumMod val="100000"/>
                </a:schemeClr>
              </a:gs>
              <a:gs pos="100000">
                <a:schemeClr val="accent1">
                  <a:shade val="88000"/>
                  <a:lumMod val="88000"/>
                </a:schemeClr>
              </a:gs>
            </a:gsLst>
            <a:lin ang="5400000" scaled="1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38100" h="127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622420627969461"/>
          <c:y val="0.17782956645365242"/>
          <c:w val="0.7444736867130739"/>
          <c:h val="0.697299504228638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'Orders vs Sales'!$B$3</c:f>
              <c:strCache>
                <c:ptCount val="1"/>
                <c:pt idx="0">
                  <c:v>Sum of Amount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lumMod val="102000"/>
                  </a:schemeClr>
                </a:gs>
                <a:gs pos="100000">
                  <a:schemeClr val="accent1">
                    <a:shade val="88000"/>
                    <a:lumMod val="94000"/>
                  </a:schemeClr>
                </a:gs>
              </a:gsLst>
              <a:path path="circle">
                <a:fillToRect l="50000" t="100000" r="100000" b="50000"/>
              </a:path>
            </a:gradFill>
            <a:ln>
              <a:noFill/>
            </a:ln>
            <a:effectLst>
              <a:outerShdw blurRad="38100" dist="25400" dir="5400000" rotWithShape="0">
                <a:srgbClr val="000000">
                  <a:alpha val="64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25400" h="12700"/>
            </a:sp3d>
          </c:spPr>
          <c:invertIfNegative val="0"/>
          <c:cat>
            <c:strRef>
              <c:f>'Orders vs Sales'!$A$4:$A$15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'Orders vs Sales'!$B$4:$B$15</c:f>
              <c:numCache>
                <c:formatCode>General</c:formatCode>
                <c:ptCount val="12"/>
                <c:pt idx="0">
                  <c:v>1820601</c:v>
                </c:pt>
                <c:pt idx="1">
                  <c:v>1875932</c:v>
                </c:pt>
                <c:pt idx="2">
                  <c:v>1928066</c:v>
                </c:pt>
                <c:pt idx="3">
                  <c:v>1829263</c:v>
                </c:pt>
                <c:pt idx="4">
                  <c:v>1797822</c:v>
                </c:pt>
                <c:pt idx="5">
                  <c:v>1750966</c:v>
                </c:pt>
                <c:pt idx="6">
                  <c:v>1772300</c:v>
                </c:pt>
                <c:pt idx="7">
                  <c:v>1808505</c:v>
                </c:pt>
                <c:pt idx="8">
                  <c:v>1688871</c:v>
                </c:pt>
                <c:pt idx="9">
                  <c:v>1666662</c:v>
                </c:pt>
                <c:pt idx="10">
                  <c:v>1615356</c:v>
                </c:pt>
                <c:pt idx="11">
                  <c:v>1622033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4A-4126-8822-E9AEE21AA5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05339296"/>
        <c:axId val="1005323936"/>
      </c:barChart>
      <c:lineChart>
        <c:grouping val="standard"/>
        <c:varyColors val="0"/>
        <c:ser>
          <c:idx val="1"/>
          <c:order val="1"/>
          <c:tx>
            <c:strRef>
              <c:f>'Orders vs Sales'!$C$3</c:f>
              <c:strCache>
                <c:ptCount val="1"/>
                <c:pt idx="0">
                  <c:v>Count of Order ID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38100" dist="25400" dir="5400000" rotWithShape="0">
                <a:srgbClr val="000000">
                  <a:alpha val="64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tint val="96000"/>
                      <a:lumMod val="102000"/>
                    </a:schemeClr>
                  </a:gs>
                  <a:gs pos="100000">
                    <a:schemeClr val="accent2">
                      <a:shade val="88000"/>
                      <a:lumMod val="94000"/>
                    </a:schemeClr>
                  </a:gs>
                </a:gsLst>
                <a:path path="circle">
                  <a:fillToRect l="50000" t="100000" r="100000" b="50000"/>
                </a:path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38100" dist="25400" dir="5400000" rotWithShape="0">
                  <a:srgbClr val="000000">
                    <a:alpha val="64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25400" h="12700"/>
              </a:sp3d>
            </c:spPr>
          </c:marker>
          <c:cat>
            <c:strRef>
              <c:f>'Orders vs Sales'!$A$4:$A$15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'Orders vs Sales'!$C$4:$C$15</c:f>
              <c:numCache>
                <c:formatCode>General</c:formatCode>
                <c:ptCount val="12"/>
                <c:pt idx="0">
                  <c:v>2702</c:v>
                </c:pt>
                <c:pt idx="1">
                  <c:v>2750</c:v>
                </c:pt>
                <c:pt idx="2">
                  <c:v>2819</c:v>
                </c:pt>
                <c:pt idx="3">
                  <c:v>2685</c:v>
                </c:pt>
                <c:pt idx="4">
                  <c:v>2617</c:v>
                </c:pt>
                <c:pt idx="5">
                  <c:v>2597</c:v>
                </c:pt>
                <c:pt idx="6">
                  <c:v>2579</c:v>
                </c:pt>
                <c:pt idx="7">
                  <c:v>2617</c:v>
                </c:pt>
                <c:pt idx="8">
                  <c:v>2490</c:v>
                </c:pt>
                <c:pt idx="9">
                  <c:v>2424</c:v>
                </c:pt>
                <c:pt idx="10">
                  <c:v>2383</c:v>
                </c:pt>
                <c:pt idx="11">
                  <c:v>2384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24A-4126-8822-E9AEE21AA5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5344096"/>
        <c:axId val="1005324416"/>
      </c:lineChart>
      <c:catAx>
        <c:axId val="1005339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5323936"/>
        <c:crosses val="autoZero"/>
        <c:auto val="1"/>
        <c:lblAlgn val="ctr"/>
        <c:lblOffset val="100"/>
        <c:noMultiLvlLbl val="0"/>
      </c:catAx>
      <c:valAx>
        <c:axId val="1005323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5339296"/>
        <c:crosses val="autoZero"/>
        <c:crossBetween val="between"/>
      </c:valAx>
      <c:valAx>
        <c:axId val="1005324416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5344096"/>
        <c:crosses val="max"/>
        <c:crossBetween val="between"/>
      </c:valAx>
      <c:catAx>
        <c:axId val="1005344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053244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5936416138238439"/>
          <c:y val="2.8733564600433342E-2"/>
          <c:w val="0.51908420822397205"/>
          <c:h val="9.143627879848349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 (1).xlsx]Men vs Women!PivotTable2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Sales: Men vs Women</a:t>
            </a:r>
          </a:p>
        </c:rich>
      </c:tx>
      <c:layout>
        <c:manualLayout>
          <c:xMode val="edge"/>
          <c:yMode val="edge"/>
          <c:x val="0.31205053757114726"/>
          <c:y val="3.479774291427534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0.19510869565217384"/>
              <c:y val="8.796282540154183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0.2182368338468561"/>
              <c:y val="-0.1225540203700952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0.19510869565217384"/>
              <c:y val="8.796282540154183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0.2182368338468561"/>
              <c:y val="-0.1225540203700952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-0.19510869565217384"/>
              <c:y val="8.796282540154183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0.2182368338468561"/>
              <c:y val="-0.1225540203700952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20188790939176082"/>
          <c:y val="0.18471810647324999"/>
          <c:w val="0.62899469514951112"/>
          <c:h val="0.74622668134225156"/>
        </c:manualLayout>
      </c:layout>
      <c:pieChart>
        <c:varyColors val="1"/>
        <c:ser>
          <c:idx val="0"/>
          <c:order val="0"/>
          <c:tx>
            <c:strRef>
              <c:f>'Men vs Women'!$B$3</c:f>
              <c:strCache>
                <c:ptCount val="1"/>
                <c:pt idx="0">
                  <c:v>Total</c:v>
                </c:pt>
              </c:strCache>
            </c:strRef>
          </c:tx>
          <c:explosion val="7"/>
          <c:dPt>
            <c:idx val="0"/>
            <c:bubble3D val="0"/>
            <c:explosion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43B-473D-86B9-62A8CE920E7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43B-473D-86B9-62A8CE920E7C}"/>
              </c:ext>
            </c:extLst>
          </c:dPt>
          <c:dLbls>
            <c:spPr>
              <a:pattFill prst="pct75">
                <a:fgClr>
                  <a:prstClr val="black">
                    <a:lumMod val="75000"/>
                    <a:lumOff val="25000"/>
                  </a:prstClr>
                </a:fgClr>
                <a:bgClr>
                  <a:prstClr val="black">
                    <a:lumMod val="65000"/>
                    <a:lumOff val="35000"/>
                  </a:prst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</c:ext>
            </c:extLst>
          </c:dLbls>
          <c:cat>
            <c:strRef>
              <c:f>'Men vs Women'!$A$4:$A$5</c:f>
              <c:strCache>
                <c:ptCount val="2"/>
                <c:pt idx="0">
                  <c:v>Men</c:v>
                </c:pt>
                <c:pt idx="1">
                  <c:v>Women</c:v>
                </c:pt>
              </c:strCache>
            </c:strRef>
          </c:cat>
          <c:val>
            <c:numRef>
              <c:f>'Men vs Women'!$B$4:$B$5</c:f>
              <c:numCache>
                <c:formatCode>General</c:formatCode>
                <c:ptCount val="2"/>
                <c:pt idx="0">
                  <c:v>7613604</c:v>
                </c:pt>
                <c:pt idx="1">
                  <c:v>13562773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43B-473D-86B9-62A8CE920E7C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[Vrinda Store Data Analysis (1).xlsx]Order Status!PivotTable3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Order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0.18055555555555555"/>
              <c:y val="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0.18055555555555555"/>
              <c:y val="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layout>
            <c:manualLayout>
              <c:x val="0.18055555555555555"/>
              <c:y val="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'Order Status'!$B$3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explosion val="3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264-4381-B7C2-829B9B6AC97D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264-4381-B7C2-829B9B6AC97D}"/>
              </c:ext>
            </c:extLst>
          </c:dPt>
          <c:dPt>
            <c:idx val="2"/>
            <c:bubble3D val="0"/>
            <c:explosion val="37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264-4381-B7C2-829B9B6AC97D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264-4381-B7C2-829B9B6AC97D}"/>
              </c:ext>
            </c:extLst>
          </c:dPt>
          <c:dLbls>
            <c:dLbl>
              <c:idx val="1"/>
              <c:layout>
                <c:manualLayout>
                  <c:x val="0.18055555555555555"/>
                  <c:y val="1.8518518518518517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64-4381-B7C2-829B9B6AC97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'Order Status'!$A$4:$A$7</c:f>
              <c:strCache>
                <c:ptCount val="4"/>
                <c:pt idx="0">
                  <c:v>Cancelled</c:v>
                </c:pt>
                <c:pt idx="1">
                  <c:v>Delivered</c:v>
                </c:pt>
                <c:pt idx="2">
                  <c:v>Refunded</c:v>
                </c:pt>
                <c:pt idx="3">
                  <c:v>Returned</c:v>
                </c:pt>
              </c:strCache>
            </c:strRef>
          </c:cat>
          <c:val>
            <c:numRef>
              <c:f>'Order Status'!$B$4:$B$7</c:f>
              <c:numCache>
                <c:formatCode>General</c:formatCode>
                <c:ptCount val="4"/>
                <c:pt idx="0">
                  <c:v>844</c:v>
                </c:pt>
                <c:pt idx="1">
                  <c:v>28641</c:v>
                </c:pt>
                <c:pt idx="2">
                  <c:v>517</c:v>
                </c:pt>
                <c:pt idx="3">
                  <c:v>1045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264-4381-B7C2-829B9B6AC9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3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 (1).xlsx]Sales  Top 5 States!PivotTable4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dirty="0"/>
              <a:t>Sales: Top 10 States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'Sales  Top 5 States'!$B$3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25400" h="127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'Sales  Top 5 States'!$A$4:$A$13</c:f>
              <c:strCache>
                <c:ptCount val="10"/>
                <c:pt idx="0">
                  <c:v>MAHARASHTRA</c:v>
                </c:pt>
                <c:pt idx="1">
                  <c:v>KARNATAKA</c:v>
                </c:pt>
                <c:pt idx="2">
                  <c:v>UTTAR PRADESH</c:v>
                </c:pt>
                <c:pt idx="3">
                  <c:v>TELANGANA</c:v>
                </c:pt>
                <c:pt idx="4">
                  <c:v>TAMIL NADU</c:v>
                </c:pt>
                <c:pt idx="5">
                  <c:v>DELHI</c:v>
                </c:pt>
                <c:pt idx="6">
                  <c:v>KERALA</c:v>
                </c:pt>
                <c:pt idx="7">
                  <c:v>WEST BENGAL</c:v>
                </c:pt>
                <c:pt idx="8">
                  <c:v>ANDHRA PRADESH</c:v>
                </c:pt>
                <c:pt idx="9">
                  <c:v>HARYANA</c:v>
                </c:pt>
              </c:strCache>
            </c:strRef>
          </c:cat>
          <c:val>
            <c:numRef>
              <c:f>'Sales  Top 5 States'!$B$4:$B$13</c:f>
              <c:numCache>
                <c:formatCode>General</c:formatCode>
                <c:ptCount val="10"/>
                <c:pt idx="0">
                  <c:v>2990221</c:v>
                </c:pt>
                <c:pt idx="1">
                  <c:v>2646358</c:v>
                </c:pt>
                <c:pt idx="2">
                  <c:v>2104659</c:v>
                </c:pt>
                <c:pt idx="3">
                  <c:v>1712439</c:v>
                </c:pt>
                <c:pt idx="4">
                  <c:v>1678877</c:v>
                </c:pt>
                <c:pt idx="5">
                  <c:v>1266328</c:v>
                </c:pt>
                <c:pt idx="6">
                  <c:v>1008940</c:v>
                </c:pt>
                <c:pt idx="7">
                  <c:v>920621</c:v>
                </c:pt>
                <c:pt idx="8">
                  <c:v>918499</c:v>
                </c:pt>
                <c:pt idx="9">
                  <c:v>813320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E1-4C77-8883-A2AEEEC9C99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168203968"/>
        <c:axId val="1168204928"/>
      </c:barChart>
      <c:catAx>
        <c:axId val="11682039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8204928"/>
        <c:crosses val="autoZero"/>
        <c:auto val="1"/>
        <c:lblAlgn val="ctr"/>
        <c:lblOffset val="100"/>
        <c:noMultiLvlLbl val="0"/>
      </c:catAx>
      <c:valAx>
        <c:axId val="11682049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820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 (1).xlsx]Age and Gender!PivotTable5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Orders: Age vs Gender</a:t>
            </a:r>
          </a:p>
        </c:rich>
      </c:tx>
      <c:layout>
        <c:manualLayout>
          <c:xMode val="edge"/>
          <c:yMode val="edge"/>
          <c:x val="5.935411198600176E-2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804587386135557"/>
          <c:y val="0.18300925925925926"/>
          <c:w val="0.80443998957850871"/>
          <c:h val="0.709591353164187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'Age and Gender'!$B$3:$B$4</c:f>
              <c:strCache>
                <c:ptCount val="1"/>
                <c:pt idx="0">
                  <c:v>Men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25400" h="127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and Gender'!$A$5:$A$7</c:f>
              <c:strCache>
                <c:ptCount val="3"/>
                <c:pt idx="0">
                  <c:v>Adult</c:v>
                </c:pt>
                <c:pt idx="1">
                  <c:v>Senior</c:v>
                </c:pt>
                <c:pt idx="2">
                  <c:v>Teenager</c:v>
                </c:pt>
              </c:strCache>
            </c:strRef>
          </c:cat>
          <c:val>
            <c:numRef>
              <c:f>'Age and Gender'!$B$5:$B$7</c:f>
              <c:numCache>
                <c:formatCode>0.00%</c:formatCode>
                <c:ptCount val="3"/>
                <c:pt idx="0">
                  <c:v>0.15470093728862691</c:v>
                </c:pt>
                <c:pt idx="1">
                  <c:v>5.9136148420137209E-2</c:v>
                </c:pt>
                <c:pt idx="2">
                  <c:v>9.1957354977936681E-2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84-41A1-A645-762C34CD0AB9}"/>
            </c:ext>
          </c:extLst>
        </c:ser>
        <c:ser>
          <c:idx val="1"/>
          <c:order val="1"/>
          <c:tx>
            <c:strRef>
              <c:f>'Age and Gender'!$C$3:$C$4</c:f>
              <c:strCache>
                <c:ptCount val="1"/>
                <c:pt idx="0">
                  <c:v>Women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6000"/>
                    <a:lumMod val="102000"/>
                  </a:schemeClr>
                </a:gs>
                <a:gs pos="100000">
                  <a:schemeClr val="accent2">
                    <a:shade val="88000"/>
                    <a:lumMod val="94000"/>
                  </a:schemeClr>
                </a:gs>
              </a:gsLst>
              <a:path path="circle">
                <a:fillToRect l="50000" t="100000" r="100000" b="50000"/>
              </a:path>
            </a:gradFill>
            <a:ln>
              <a:noFill/>
            </a:ln>
            <a:effectLst>
              <a:outerShdw blurRad="38100" dist="25400" dir="5400000" rotWithShape="0">
                <a:srgbClr val="000000">
                  <a:alpha val="64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>
                <a:rot lat="0" lon="0" rev="1200000"/>
              </a:lightRig>
            </a:scene3d>
            <a:sp3d>
              <a:bevelT w="25400" h="127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and Gender'!$A$5:$A$7</c:f>
              <c:strCache>
                <c:ptCount val="3"/>
                <c:pt idx="0">
                  <c:v>Adult</c:v>
                </c:pt>
                <c:pt idx="1">
                  <c:v>Senior</c:v>
                </c:pt>
                <c:pt idx="2">
                  <c:v>Teenager</c:v>
                </c:pt>
              </c:strCache>
            </c:strRef>
          </c:cat>
          <c:val>
            <c:numRef>
              <c:f>'Age and Gender'!$C$5:$C$7</c:f>
              <c:numCache>
                <c:formatCode>0.00%</c:formatCode>
                <c:ptCount val="3"/>
                <c:pt idx="0">
                  <c:v>0.3459271427191033</c:v>
                </c:pt>
                <c:pt idx="1">
                  <c:v>0.13698586014751829</c:v>
                </c:pt>
                <c:pt idx="2">
                  <c:v>0.2112925564466776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884-41A1-A645-762C34CD0AB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029332720"/>
        <c:axId val="1029334640"/>
      </c:barChart>
      <c:catAx>
        <c:axId val="1029332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9334640"/>
        <c:crosses val="autoZero"/>
        <c:auto val="1"/>
        <c:lblAlgn val="ctr"/>
        <c:lblOffset val="100"/>
        <c:noMultiLvlLbl val="0"/>
      </c:catAx>
      <c:valAx>
        <c:axId val="1029334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9332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6922017330554264"/>
          <c:y val="7.4652230971128622E-2"/>
          <c:w val="9.9270128987905132E-2"/>
          <c:h val="0.11744320432960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 (1).xlsx]Orders  Channels!PivotTable6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Orders: Channels</a:t>
            </a:r>
          </a:p>
        </c:rich>
      </c:tx>
      <c:layout>
        <c:manualLayout>
          <c:xMode val="edge"/>
          <c:yMode val="edge"/>
          <c:x val="0.56747435218875464"/>
          <c:y val="3.01833750257549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'Orders  Channels'!$B$3</c:f>
              <c:strCache>
                <c:ptCount val="1"/>
                <c:pt idx="0">
                  <c:v>Total</c:v>
                </c:pt>
              </c:strCache>
            </c:strRef>
          </c:tx>
          <c:explosion val="7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6000"/>
                      <a:lumMod val="102000"/>
                    </a:schemeClr>
                  </a:gs>
                  <a:gs pos="100000">
                    <a:schemeClr val="accent1">
                      <a:shade val="88000"/>
                      <a:lumMod val="94000"/>
                    </a:schemeClr>
                  </a:gs>
                </a:gsLst>
                <a:path path="circle">
                  <a:fillToRect l="50000" t="100000" r="100000" b="50000"/>
                </a:path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013-4A41-8671-3C17946B74CD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6000"/>
                      <a:lumMod val="102000"/>
                    </a:schemeClr>
                  </a:gs>
                  <a:gs pos="100000">
                    <a:schemeClr val="accent2">
                      <a:shade val="88000"/>
                      <a:lumMod val="94000"/>
                    </a:schemeClr>
                  </a:gs>
                </a:gsLst>
                <a:path path="circle">
                  <a:fillToRect l="50000" t="100000" r="100000" b="50000"/>
                </a:path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013-4A41-8671-3C17946B74CD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6000"/>
                      <a:lumMod val="102000"/>
                    </a:schemeClr>
                  </a:gs>
                  <a:gs pos="100000">
                    <a:schemeClr val="accent3">
                      <a:shade val="88000"/>
                      <a:lumMod val="94000"/>
                    </a:schemeClr>
                  </a:gs>
                </a:gsLst>
                <a:path path="circle">
                  <a:fillToRect l="50000" t="100000" r="100000" b="50000"/>
                </a:path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013-4A41-8671-3C17946B74CD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6000"/>
                      <a:lumMod val="102000"/>
                    </a:schemeClr>
                  </a:gs>
                  <a:gs pos="100000">
                    <a:schemeClr val="accent4">
                      <a:shade val="88000"/>
                      <a:lumMod val="94000"/>
                    </a:schemeClr>
                  </a:gs>
                </a:gsLst>
                <a:path path="circle">
                  <a:fillToRect l="50000" t="100000" r="100000" b="50000"/>
                </a:path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013-4A41-8671-3C17946B74CD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96000"/>
                      <a:lumMod val="102000"/>
                    </a:schemeClr>
                  </a:gs>
                  <a:gs pos="100000">
                    <a:schemeClr val="accent5">
                      <a:shade val="88000"/>
                      <a:lumMod val="94000"/>
                    </a:schemeClr>
                  </a:gs>
                </a:gsLst>
                <a:path path="circle">
                  <a:fillToRect l="50000" t="100000" r="100000" b="50000"/>
                </a:path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013-4A41-8671-3C17946B74CD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tint val="96000"/>
                      <a:lumMod val="102000"/>
                    </a:schemeClr>
                  </a:gs>
                  <a:gs pos="100000">
                    <a:schemeClr val="accent6">
                      <a:shade val="88000"/>
                      <a:lumMod val="94000"/>
                    </a:schemeClr>
                  </a:gs>
                </a:gsLst>
                <a:path path="circle">
                  <a:fillToRect l="50000" t="100000" r="100000" b="50000"/>
                </a:path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F013-4A41-8671-3C17946B74CD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96000"/>
                      <a:lumMod val="102000"/>
                    </a:schemeClr>
                  </a:gs>
                  <a:gs pos="100000">
                    <a:schemeClr val="accent1">
                      <a:lumMod val="60000"/>
                      <a:shade val="88000"/>
                      <a:lumMod val="94000"/>
                    </a:schemeClr>
                  </a:gs>
                </a:gsLst>
                <a:path path="circle">
                  <a:fillToRect l="50000" t="100000" r="100000" b="50000"/>
                </a:path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F013-4A41-8671-3C17946B74CD}"/>
              </c:ext>
            </c:extLst>
          </c:dPt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'Orders  Channels'!$A$4:$A$10</c:f>
              <c:strCache>
                <c:ptCount val="7"/>
                <c:pt idx="0">
                  <c:v>Ajio</c:v>
                </c:pt>
                <c:pt idx="1">
                  <c:v>Amazon</c:v>
                </c:pt>
                <c:pt idx="2">
                  <c:v>Flipkart</c:v>
                </c:pt>
                <c:pt idx="3">
                  <c:v>Meesho</c:v>
                </c:pt>
                <c:pt idx="4">
                  <c:v>Myntra</c:v>
                </c:pt>
                <c:pt idx="5">
                  <c:v>Nalli</c:v>
                </c:pt>
                <c:pt idx="6">
                  <c:v>Others</c:v>
                </c:pt>
              </c:strCache>
            </c:strRef>
          </c:cat>
          <c:val>
            <c:numRef>
              <c:f>'Orders  Channels'!$B$4:$B$10</c:f>
              <c:numCache>
                <c:formatCode>0.0%</c:formatCode>
                <c:ptCount val="7"/>
                <c:pt idx="0">
                  <c:v>6.2196025380874161E-2</c:v>
                </c:pt>
                <c:pt idx="1">
                  <c:v>0.35481689052082327</c:v>
                </c:pt>
                <c:pt idx="2">
                  <c:v>0.21589847650336585</c:v>
                </c:pt>
                <c:pt idx="3">
                  <c:v>4.5028505169581602E-2</c:v>
                </c:pt>
                <c:pt idx="4">
                  <c:v>0.23364576287564015</c:v>
                </c:pt>
                <c:pt idx="5">
                  <c:v>4.7798499049827678E-2</c:v>
                </c:pt>
                <c:pt idx="6">
                  <c:v>4.0615840499887271E-2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F013-4A41-8671-3C17946B74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[Vrinda Store Data Analysis (1).xlsx]Order Status!PivotTable3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Order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circle"/>
          <c:size val="6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layout>
            <c:manualLayout>
              <c:x val="0.18055555555555555"/>
              <c:y val="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gradFill rotWithShape="1">
            <a:gsLst>
              <a:gs pos="0">
                <a:schemeClr val="accent3">
                  <a:satMod val="103000"/>
                  <a:lumMod val="102000"/>
                  <a:tint val="94000"/>
                </a:schemeClr>
              </a:gs>
              <a:gs pos="50000">
                <a:schemeClr val="accent3">
                  <a:satMod val="110000"/>
                  <a:lumMod val="100000"/>
                  <a:shade val="100000"/>
                </a:schemeClr>
              </a:gs>
              <a:gs pos="100000">
                <a:schemeClr val="accent3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4">
                  <a:satMod val="103000"/>
                  <a:lumMod val="102000"/>
                  <a:tint val="94000"/>
                </a:schemeClr>
              </a:gs>
              <a:gs pos="50000">
                <a:schemeClr val="accent4">
                  <a:satMod val="110000"/>
                  <a:lumMod val="100000"/>
                  <a:shade val="100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layout>
            <c:manualLayout>
              <c:x val="0.18055555555555555"/>
              <c:y val="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layout>
            <c:manualLayout>
              <c:x val="0.18055555555555555"/>
              <c:y val="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layout>
            <c:manualLayout>
              <c:x val="0.18055555555555555"/>
              <c:y val="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layout>
            <c:manualLayout>
              <c:x val="0.18055555555555555"/>
              <c:y val="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26381512999338835"/>
          <c:y val="0.21936887589429871"/>
          <c:w val="0.44385774083939772"/>
          <c:h val="0.6353936802422907"/>
        </c:manualLayout>
      </c:layout>
      <c:pieChart>
        <c:varyColors val="1"/>
        <c:ser>
          <c:idx val="0"/>
          <c:order val="0"/>
          <c:tx>
            <c:strRef>
              <c:f>'Order Status'!$B$3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explosion val="3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25400" h="12700"/>
              </a:sp3d>
            </c:spPr>
            <c:extLst>
              <c:ext xmlns:c16="http://schemas.microsoft.com/office/drawing/2014/chart" uri="{C3380CC4-5D6E-409C-BE32-E72D297353CC}">
                <c16:uniqueId val="{00000001-92AE-4240-ADFD-C814B5CE3422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25400" h="12700"/>
              </a:sp3d>
            </c:spPr>
            <c:extLst>
              <c:ext xmlns:c16="http://schemas.microsoft.com/office/drawing/2014/chart" uri="{C3380CC4-5D6E-409C-BE32-E72D297353CC}">
                <c16:uniqueId val="{00000003-92AE-4240-ADFD-C814B5CE3422}"/>
              </c:ext>
            </c:extLst>
          </c:dPt>
          <c:dPt>
            <c:idx val="2"/>
            <c:bubble3D val="0"/>
            <c:explosion val="37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25400" h="12700"/>
              </a:sp3d>
            </c:spPr>
            <c:extLst>
              <c:ext xmlns:c16="http://schemas.microsoft.com/office/drawing/2014/chart" uri="{C3380CC4-5D6E-409C-BE32-E72D297353CC}">
                <c16:uniqueId val="{00000005-92AE-4240-ADFD-C814B5CE3422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>
                  <a:rot lat="0" lon="0" rev="1200000"/>
                </a:lightRig>
              </a:scene3d>
              <a:sp3d>
                <a:bevelT w="25400" h="12700"/>
              </a:sp3d>
            </c:spPr>
            <c:extLst>
              <c:ext xmlns:c16="http://schemas.microsoft.com/office/drawing/2014/chart" uri="{C3380CC4-5D6E-409C-BE32-E72D297353CC}">
                <c16:uniqueId val="{00000007-92AE-4240-ADFD-C814B5CE3422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92AE-4240-ADFD-C814B5CE3422}"/>
                </c:ext>
              </c:extLst>
            </c:dLbl>
            <c:dLbl>
              <c:idx val="1"/>
              <c:layout>
                <c:manualLayout>
                  <c:x val="0.18055555555555555"/>
                  <c:y val="1.851851851851851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92AE-4240-ADFD-C814B5CE3422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5-92AE-4240-ADFD-C814B5CE3422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7-92AE-4240-ADFD-C814B5CE3422}"/>
                </c:ext>
              </c:extLst>
            </c:dLbl>
            <c:spPr>
              <a:solidFill>
                <a:sysClr val="window" lastClr="FFFFFF"/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'Order Status'!$A$4:$A$7</c:f>
              <c:strCache>
                <c:ptCount val="4"/>
                <c:pt idx="0">
                  <c:v>Cancelled</c:v>
                </c:pt>
                <c:pt idx="1">
                  <c:v>Delivered</c:v>
                </c:pt>
                <c:pt idx="2">
                  <c:v>Refunded</c:v>
                </c:pt>
                <c:pt idx="3">
                  <c:v>Returned</c:v>
                </c:pt>
              </c:strCache>
            </c:strRef>
          </c:cat>
          <c:val>
            <c:numRef>
              <c:f>'Order Status'!$B$4:$B$7</c:f>
              <c:numCache>
                <c:formatCode>General</c:formatCode>
                <c:ptCount val="4"/>
                <c:pt idx="0">
                  <c:v>844</c:v>
                </c:pt>
                <c:pt idx="1">
                  <c:v>28641</c:v>
                </c:pt>
                <c:pt idx="2">
                  <c:v>517</c:v>
                </c:pt>
                <c:pt idx="3">
                  <c:v>1045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2AE-4240-ADFD-C814B5CE34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3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512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930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4670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0775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6926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3733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347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9675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110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87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40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876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608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85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789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436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938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3/10/2025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48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  <p:sldLayoutId id="214748376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F7E7E44-F666-71CB-D52A-DF10BA72E0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6990" y="2726266"/>
            <a:ext cx="4759549" cy="1405467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VRINDA STORE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501431-6D63-0D17-A35C-71901A3E9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461" y="0"/>
            <a:ext cx="6096000" cy="6096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16297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14"/>
    </mc:Choice>
    <mc:Fallback xmlns="">
      <p:transition spd="slow" advTm="5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E9F6C-F0C8-0541-1873-44700993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009" y="685800"/>
            <a:ext cx="9097107" cy="1074174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Which channel is contributing maximum to the sales?</a:t>
            </a:r>
            <a:endParaRPr lang="en-IN" sz="2800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8EACB93-495F-C29F-6AD4-40DD1EAC65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1543543"/>
              </p:ext>
            </p:extLst>
          </p:nvPr>
        </p:nvGraphicFramePr>
        <p:xfrm>
          <a:off x="3008672" y="1759974"/>
          <a:ext cx="5422490" cy="39555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418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5"/>
    </mc:Choice>
    <mc:Fallback xmlns="">
      <p:transition spd="slow" advTm="635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E10A5-4DBC-3AAD-210B-D9E905308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758538"/>
            <a:ext cx="8074024" cy="914400"/>
          </a:xfrm>
        </p:spPr>
        <p:txBody>
          <a:bodyPr/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 Percentage of total orders delivered</a:t>
            </a:r>
            <a:endParaRPr lang="en-IN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6AD637-A64F-474B-BEB2-B00E8D6457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9822981"/>
              </p:ext>
            </p:extLst>
          </p:nvPr>
        </p:nvGraphicFramePr>
        <p:xfrm>
          <a:off x="3539613" y="2141538"/>
          <a:ext cx="4395019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4688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7"/>
    </mc:Choice>
    <mc:Fallback xmlns="">
      <p:transition spd="slow" advTm="1787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7B622-BFDE-9F7E-2057-F254D999E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157" y="19664"/>
            <a:ext cx="5282380" cy="816077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10. DASHBOARD</a:t>
            </a:r>
            <a:endParaRPr lang="en-IN" sz="2800" b="1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1666458-EB80-EAEF-8FFE-A61FC10607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317" y="668593"/>
            <a:ext cx="11910426" cy="6046838"/>
          </a:xfrm>
        </p:spPr>
      </p:pic>
    </p:spTree>
    <p:extLst>
      <p:ext uri="{BB962C8B-B14F-4D97-AF65-F5344CB8AC3E}">
        <p14:creationId xmlns:p14="http://schemas.microsoft.com/office/powerpoint/2010/main" val="278332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"/>
    </mc:Choice>
    <mc:Fallback xmlns="">
      <p:transition spd="slow" advTm="213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973F6-8F72-BDDA-5501-9F0D98367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6164" y="155864"/>
            <a:ext cx="6099751" cy="810491"/>
          </a:xfrm>
        </p:spPr>
        <p:txBody>
          <a:bodyPr/>
          <a:lstStyle/>
          <a:p>
            <a:r>
              <a:rPr lang="en-IN" b="1" i="0" dirty="0">
                <a:solidFill>
                  <a:srgbClr val="F0F6FC"/>
                </a:solidFill>
                <a:effectLst/>
                <a:latin typeface="-apple-system"/>
              </a:rPr>
              <a:t>🔍</a:t>
            </a:r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86BE0-87B0-3144-F55E-58AFE7A26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382" y="1132609"/>
            <a:ext cx="10110642" cy="465859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 Handling Missing Values &amp; Anomalies.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-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Checked for null, duplicate, and inconsistent values in the dataset</a:t>
            </a:r>
            <a:r>
              <a:rPr lang="en-US" sz="2000" dirty="0"/>
              <a:t>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 Ensuring Data Consistency.   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-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Verified and standardized data types (e.g., date formats, numerical values).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/>
              <a:t>✅ 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Pivot Tables.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-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 pivot tables based on key business questions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/>
              <a:t>✅ </a:t>
            </a:r>
            <a:r>
              <a:rPr lang="en-US" b="1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Merging Pivot Tables into a Dynamic Dashboard.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-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Combined all pivot tables into a single interactive dashboard.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-Applied slicers and filters for real-time analysis and better insights.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90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2"/>
    </mc:Choice>
    <mc:Fallback xmlns="">
      <p:transition spd="slow" advTm="1292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5C994-4301-4241-606D-48EBF7D98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04355"/>
            <a:ext cx="10018713" cy="862445"/>
          </a:xfrm>
        </p:spPr>
        <p:txBody>
          <a:bodyPr>
            <a:normAutofit/>
          </a:bodyPr>
          <a:lstStyle/>
          <a:p>
            <a:r>
              <a:rPr lang="en-IN" b="1" i="0" dirty="0">
                <a:solidFill>
                  <a:srgbClr val="F0F6FC"/>
                </a:solidFill>
                <a:effectLst/>
                <a:latin typeface="-apple-system"/>
              </a:rPr>
              <a:t>📊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insight: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FA805-4241-9AFA-73E6-1233B8AAB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48245"/>
            <a:ext cx="10018713" cy="4242955"/>
          </a:xfrm>
        </p:spPr>
        <p:txBody>
          <a:bodyPr anchor="t"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Women customers are the primary buyers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Around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65%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total purchases were made by women, indicating a strong female customer base.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Top-performing states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Maharashtra, Karnataka, and Uttar Pradesh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contributed to approximately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35%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total sales, making them the key markets.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group impact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The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30-49 years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 group accounted for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50%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total orders, highlighting the most engaged customer segment.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Leading sales channels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Amazon, Flipkart, and Myntra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contributed nearly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80%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total sales, proving their dominance in driving revenue.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Best-selling categories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Certain product categories outperformed others, making them ideal for promotions and stock prioritization.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Delivery efficiency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 high percentage of orders were successfully delivered, showcasing strong logistics and customer fulfillment.</a:t>
            </a:r>
          </a:p>
        </p:txBody>
      </p:sp>
    </p:spTree>
    <p:extLst>
      <p:ext uri="{BB962C8B-B14F-4D97-AF65-F5344CB8AC3E}">
        <p14:creationId xmlns:p14="http://schemas.microsoft.com/office/powerpoint/2010/main" val="306209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9"/>
    </mc:Choice>
    <mc:Fallback xmlns="">
      <p:transition spd="slow" advTm="2629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F39FF-C6CC-3C16-173D-4AF55BDDE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706583"/>
            <a:ext cx="8697479" cy="987136"/>
          </a:xfrm>
        </p:spPr>
        <p:txBody>
          <a:bodyPr/>
          <a:lstStyle/>
          <a:p>
            <a:pPr algn="ctr"/>
            <a:r>
              <a:rPr lang="en-IN" dirty="0"/>
              <a:t>🏆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8613E-B01D-4758-4162-90A20BD6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229" y="1866899"/>
            <a:ext cx="10018713" cy="3124201"/>
          </a:xfrm>
        </p:spPr>
        <p:txBody>
          <a:bodyPr anchor="t">
            <a:normAutofit/>
          </a:bodyPr>
          <a:lstStyle/>
          <a:p>
            <a:pPr marL="457200" lvl="1" indent="0" algn="just">
              <a:lnSpc>
                <a:spcPct val="150000"/>
              </a:lnSpc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maximize future sales, </a:t>
            </a:r>
            <a:r>
              <a:rPr lang="en-I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Vrinda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 should focus on women customers (30-49 years) in Maharashtra, Karnataka, and Uttar Pradesh while leveraging Amazon, Flipkart, and Myntra for targeted promotions, ads, and personalized offers.</a:t>
            </a:r>
          </a:p>
        </p:txBody>
      </p:sp>
    </p:spTree>
    <p:extLst>
      <p:ext uri="{BB962C8B-B14F-4D97-AF65-F5344CB8AC3E}">
        <p14:creationId xmlns:p14="http://schemas.microsoft.com/office/powerpoint/2010/main" val="3080847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23A07-D6B2-BFA2-3BD3-2051BD994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5236" y="1911803"/>
            <a:ext cx="5812457" cy="2585884"/>
          </a:xfrm>
        </p:spPr>
        <p:txBody>
          <a:bodyPr>
            <a:normAutofit/>
          </a:bodyPr>
          <a:lstStyle/>
          <a:p>
            <a:r>
              <a:rPr lang="en-IN" sz="4400" b="1" dirty="0">
                <a:solidFill>
                  <a:srgbClr val="C00000"/>
                </a:solidFill>
                <a:latin typeface="Algerian" panose="04020705040A02060702" pitchFamily="82" charset="0"/>
              </a:rPr>
              <a:t>Thank you….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849D30-1AD0-0A85-382B-D90AE72CD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299" y="550718"/>
            <a:ext cx="5579918" cy="557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91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C9E70-A4FC-3E33-B9EB-3D8A24295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481" y="1111826"/>
            <a:ext cx="10018713" cy="1080655"/>
          </a:xfrm>
        </p:spPr>
        <p:txBody>
          <a:bodyPr>
            <a:normAutofit/>
          </a:bodyPr>
          <a:lstStyle/>
          <a:p>
            <a:r>
              <a:rPr lang="en-IN" b="1" dirty="0"/>
              <a:t>🎯</a:t>
            </a:r>
            <a:r>
              <a:rPr lang="en-IN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</a:t>
            </a:r>
            <a:r>
              <a:rPr lang="en-IN" b="1" u="sng" dirty="0">
                <a:solidFill>
                  <a:srgbClr val="FF0000"/>
                </a:solidFill>
              </a:rPr>
              <a:t> </a:t>
            </a:r>
            <a:endParaRPr lang="en-IN" sz="2800" b="1" u="sng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3C389-A2AB-6D7A-B64D-0A0DA2BA0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6481" y="2117495"/>
            <a:ext cx="10234107" cy="27800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Vrinda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 aims to analyze its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annual sales report for 2022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gain valuable insights into customer behavior and improve sales performance for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2023 &amp; 2024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objective is to identify key trends, understand purchase patterns, and optimize marketing strategies to drive revenue growth.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043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58"/>
    </mc:Choice>
    <mc:Fallback xmlns="">
      <p:transition spd="slow" advTm="8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C8DC2A-C9AA-DCEB-1708-97FC9685A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748034"/>
            <a:ext cx="10131425" cy="716973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❓📈</a:t>
            </a:r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Questions:</a:t>
            </a:r>
            <a:br>
              <a:rPr lang="en-IN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b="1" dirty="0">
              <a:solidFill>
                <a:schemeClr val="accent3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90CFD3-1421-7030-6DF3-F34F8550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673" y="1465007"/>
            <a:ext cx="9071553" cy="4326193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the sales and orders using single chart.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Month got the highest sales and orders?.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Who purchased more Men or Women?.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What are different order status in 2022?.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List top 10 states contributing to the sales?.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Relation between Age and Gender based on number of orders.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 channel is contributing maximum to the sales?.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Highest selling category?.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Percentage of total orders delivered.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Dashboard interaction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696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0"/>
    </mc:Choice>
    <mc:Fallback xmlns="">
      <p:transition spd="slow" advTm="2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4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4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4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4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4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4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4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5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6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4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0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1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2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4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5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6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7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22064-C708-DAE8-5FDA-3945BB08D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Compare the sales and orders using single chart.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0B7820-7E00-4216-8E1E-AECE97EA23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1992465"/>
              </p:ext>
            </p:extLst>
          </p:nvPr>
        </p:nvGraphicFramePr>
        <p:xfrm>
          <a:off x="2925096" y="2235832"/>
          <a:ext cx="7502013" cy="36477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09770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3"/>
    </mc:Choice>
    <mc:Fallback xmlns="">
      <p:transition spd="slow" advTm="4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6B96F-7154-0848-0085-5089A0401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855405"/>
          </a:xfrm>
        </p:spPr>
        <p:txBody>
          <a:bodyPr anchor="t">
            <a:norm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Which month got the highest sales and orders?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EB99A8-9AD7-89D6-6211-E792A55FB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225" y="2957945"/>
            <a:ext cx="10018713" cy="3124201"/>
          </a:xfrm>
        </p:spPr>
        <p:txBody>
          <a:bodyPr anchor="b"/>
          <a:lstStyle/>
          <a:p>
            <a:pPr marL="0" indent="0" algn="ctr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March month got the highest sales and orders</a:t>
            </a:r>
          </a:p>
        </p:txBody>
      </p:sp>
      <p:graphicFrame>
        <p:nvGraphicFramePr>
          <p:cNvPr id="11" name="Content Placeholder 6">
            <a:extLst>
              <a:ext uri="{FF2B5EF4-FFF2-40B4-BE49-F238E27FC236}">
                <a16:creationId xmlns:a16="http://schemas.microsoft.com/office/drawing/2014/main" id="{020B7820-7E00-4216-8E1E-AECE97EA23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2286166"/>
              </p:ext>
            </p:extLst>
          </p:nvPr>
        </p:nvGraphicFramePr>
        <p:xfrm>
          <a:off x="2619938" y="1618226"/>
          <a:ext cx="6627971" cy="3826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2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5"/>
    </mc:Choice>
    <mc:Fallback xmlns="">
      <p:transition spd="slow" advTm="122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816D1-D295-83B2-66A3-257B67716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641" y="764694"/>
            <a:ext cx="10131425" cy="1018186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3.Who purchased more- Men or Women?</a:t>
            </a:r>
            <a:endParaRPr lang="en-IN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492BC71-FA47-D742-0CB3-A0DB3BB118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6244935"/>
              </p:ext>
            </p:extLst>
          </p:nvPr>
        </p:nvGraphicFramePr>
        <p:xfrm>
          <a:off x="2359742" y="2033383"/>
          <a:ext cx="6390968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0851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5"/>
    </mc:Choice>
    <mc:Fallback xmlns="">
      <p:transition spd="slow" advTm="84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24259-7976-6F27-5B17-CF90AC26E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09" y="924792"/>
            <a:ext cx="8790997" cy="872836"/>
          </a:xfrm>
        </p:spPr>
        <p:txBody>
          <a:bodyPr>
            <a:norm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IN" sz="2800" b="1" dirty="0"/>
              <a:t>.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What are different order status in 2022?</a:t>
            </a:r>
            <a:endParaRPr lang="en-IN" sz="2800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C778942-3DCE-ED8E-9679-BBF888DBA5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1978445"/>
              </p:ext>
            </p:extLst>
          </p:nvPr>
        </p:nvGraphicFramePr>
        <p:xfrm>
          <a:off x="3578943" y="2141538"/>
          <a:ext cx="4709652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0135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7"/>
    </mc:Choice>
    <mc:Fallback xmlns="">
      <p:transition spd="slow" advTm="79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F8827-E7B1-EC2E-FA3D-6662AD296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36" y="850490"/>
            <a:ext cx="9248197" cy="654627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List top 10 states contributing to the sales?</a:t>
            </a:r>
            <a:endParaRPr lang="en-IN" sz="2400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B2F17E2-51F3-8FCC-C95C-48D17DCD0E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5505210"/>
              </p:ext>
            </p:extLst>
          </p:nvPr>
        </p:nvGraphicFramePr>
        <p:xfrm>
          <a:off x="3165988" y="2200532"/>
          <a:ext cx="4876800" cy="38069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8789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5"/>
    </mc:Choice>
    <mc:Fallback xmlns="">
      <p:transition spd="slow" advTm="63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8C7DA-5429-C22E-AB93-8671B611F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373" y="820883"/>
            <a:ext cx="10037618" cy="59228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Relation between Age and Gender based on number of orders.</a:t>
            </a:r>
            <a:endParaRPr lang="en-IN" sz="3600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64E41F-5BF7-5D50-E0D5-6B5973B608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9472518"/>
              </p:ext>
            </p:extLst>
          </p:nvPr>
        </p:nvGraphicFramePr>
        <p:xfrm>
          <a:off x="2762865" y="2065867"/>
          <a:ext cx="5761703" cy="3649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1280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1"/>
    </mc:Choice>
    <mc:Fallback xmlns="">
      <p:transition spd="slow" advTm="601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0.8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357</TotalTime>
  <Words>577</Words>
  <Application>Microsoft Office PowerPoint</Application>
  <PresentationFormat>Widescreen</PresentationFormat>
  <Paragraphs>57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Algerian</vt:lpstr>
      <vt:lpstr>-apple-system</vt:lpstr>
      <vt:lpstr>Arial</vt:lpstr>
      <vt:lpstr>Corbel</vt:lpstr>
      <vt:lpstr>Times New Roman</vt:lpstr>
      <vt:lpstr>Wingdings</vt:lpstr>
      <vt:lpstr>Parallax</vt:lpstr>
      <vt:lpstr>PowerPoint Presentation</vt:lpstr>
      <vt:lpstr>🎯Project Objective </vt:lpstr>
      <vt:lpstr>❓📈Questions: </vt:lpstr>
      <vt:lpstr>1. Compare the sales and orders using single chart.</vt:lpstr>
      <vt:lpstr>2. Which month got the highest sales and orders?</vt:lpstr>
      <vt:lpstr> 3.Who purchased more- Men or Women?</vt:lpstr>
      <vt:lpstr>4. What are different order status in 2022?</vt:lpstr>
      <vt:lpstr>5. List top 10 states contributing to the sales?</vt:lpstr>
      <vt:lpstr>6. Relation between Age and Gender based on number of orders.</vt:lpstr>
      <vt:lpstr>7. Which channel is contributing maximum to the sales?</vt:lpstr>
      <vt:lpstr>9. Percentage of total orders delivered</vt:lpstr>
      <vt:lpstr>10. DASHBOARD</vt:lpstr>
      <vt:lpstr>🔍Process</vt:lpstr>
      <vt:lpstr>📊Project insight:</vt:lpstr>
      <vt:lpstr>🏆Conclusion:</vt:lpstr>
      <vt:lpstr>Thank you….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shilpa vn</dc:creator>
  <cp:lastModifiedBy>shilpa vn</cp:lastModifiedBy>
  <cp:revision>2</cp:revision>
  <dcterms:created xsi:type="dcterms:W3CDTF">2024-12-25T07:56:31Z</dcterms:created>
  <dcterms:modified xsi:type="dcterms:W3CDTF">2025-03-10T09:07:56Z</dcterms:modified>
</cp:coreProperties>
</file>

<file path=docProps/thumbnail.jpeg>
</file>